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C789CF83-8D85-433A-BB9E-E8A1FDC88509}"/>
    <pc:docChg chg="modSld">
      <pc:chgData name="Rachel Hibler" userId="e4871ef2-6517-4943-8802-44b8069933e4" providerId="ADAL" clId="{C789CF83-8D85-433A-BB9E-E8A1FDC88509}" dt="2020-03-30T18:24:06.163" v="41" actId="1076"/>
      <pc:docMkLst>
        <pc:docMk/>
      </pc:docMkLst>
      <pc:sldChg chg="modSp">
        <pc:chgData name="Rachel Hibler" userId="e4871ef2-6517-4943-8802-44b8069933e4" providerId="ADAL" clId="{C789CF83-8D85-433A-BB9E-E8A1FDC88509}" dt="2020-03-30T18:24:06.163" v="41" actId="1076"/>
        <pc:sldMkLst>
          <pc:docMk/>
          <pc:sldMk cId="2009200269" sldId="261"/>
        </pc:sldMkLst>
        <pc:spChg chg="mod">
          <ac:chgData name="Rachel Hibler" userId="e4871ef2-6517-4943-8802-44b8069933e4" providerId="ADAL" clId="{C789CF83-8D85-433A-BB9E-E8A1FDC88509}" dt="2020-03-30T18:24:06.163" v="41" actId="1076"/>
          <ac:spMkLst>
            <pc:docMk/>
            <pc:sldMk cId="2009200269" sldId="261"/>
            <ac:spMk id="3" creationId="{D0FEAEBC-E51B-4829-A921-BACE1586A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E4AGxWL1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70243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9963"/>
            <a:ext cx="9144000" cy="685877"/>
          </a:xfrm>
        </p:spPr>
        <p:txBody>
          <a:bodyPr>
            <a:noAutofit/>
          </a:bodyPr>
          <a:lstStyle/>
          <a:p>
            <a:r>
              <a:rPr lang="en-US" sz="5000" dirty="0"/>
              <a:t>A-C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25" y="92552"/>
            <a:ext cx="6652334" cy="189604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Blocking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619" y="1835381"/>
            <a:ext cx="4900474" cy="392622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stage movements and positions that the director works out with the actors in rehearsal.</a:t>
            </a:r>
          </a:p>
        </p:txBody>
      </p:sp>
      <p:pic>
        <p:nvPicPr>
          <p:cNvPr id="8194" name="Picture 2" descr="Image result for theatre blocking">
            <a:extLst>
              <a:ext uri="{FF2B5EF4-FFF2-40B4-BE49-F238E27FC236}">
                <a16:creationId xmlns:a16="http://schemas.microsoft.com/office/drawing/2014/main" id="{39397B91-2FE2-4EBB-80AD-5F16B725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4" y="2201542"/>
            <a:ext cx="6486235" cy="36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9E8E9C-D379-4C78-9DA3-12179F9C6532}"/>
              </a:ext>
            </a:extLst>
          </p:cNvPr>
          <p:cNvSpPr/>
          <p:nvPr/>
        </p:nvSpPr>
        <p:spPr>
          <a:xfrm>
            <a:off x="1832513" y="6244987"/>
            <a:ext cx="495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https://www.youtube.com/watch?v=RsE4AGxWL1I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842" y="92554"/>
            <a:ext cx="8250315" cy="195818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943" y="2297020"/>
            <a:ext cx="4953741" cy="3784184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notification to cast and crew of a rehearsal or performance.</a:t>
            </a:r>
          </a:p>
        </p:txBody>
      </p:sp>
      <p:pic>
        <p:nvPicPr>
          <p:cNvPr id="9218" name="Picture 2" descr="Image result for theatre call">
            <a:extLst>
              <a:ext uri="{FF2B5EF4-FFF2-40B4-BE49-F238E27FC236}">
                <a16:creationId xmlns:a16="http://schemas.microsoft.com/office/drawing/2014/main" id="{E95C4E0D-121F-421B-92A0-4C28BD1C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" y="2297020"/>
            <a:ext cx="6828407" cy="40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9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484" y="297403"/>
            <a:ext cx="9144000" cy="1416650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06" y="1714053"/>
            <a:ext cx="9457678" cy="2328245"/>
          </a:xfrm>
        </p:spPr>
        <p:txBody>
          <a:bodyPr>
            <a:normAutofit fontScale="92500" lnSpcReduction="20000"/>
          </a:bodyPr>
          <a:lstStyle/>
          <a:p>
            <a:r>
              <a:rPr lang="en-US" sz="5000" dirty="0"/>
              <a:t>the division in the performance of the play. Each act has several scenes. Intermission usually happens between acts.</a:t>
            </a:r>
          </a:p>
          <a:p>
            <a:endParaRPr lang="en-US" dirty="0"/>
          </a:p>
        </p:txBody>
      </p:sp>
      <p:pic>
        <p:nvPicPr>
          <p:cNvPr id="10242" name="Picture 2" descr="Image result for act 1 act 2">
            <a:extLst>
              <a:ext uri="{FF2B5EF4-FFF2-40B4-BE49-F238E27FC236}">
                <a16:creationId xmlns:a16="http://schemas.microsoft.com/office/drawing/2014/main" id="{EAF44A81-147B-4933-BE6E-90F1079B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75" y="4042298"/>
            <a:ext cx="9239070" cy="23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57" y="268992"/>
            <a:ext cx="10647286" cy="1878290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Actor/Actress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223" y="2534535"/>
            <a:ext cx="9144000" cy="934451"/>
          </a:xfrm>
        </p:spPr>
        <p:txBody>
          <a:bodyPr>
            <a:normAutofit/>
          </a:bodyPr>
          <a:lstStyle/>
          <a:p>
            <a:r>
              <a:rPr lang="en-US" sz="5000" dirty="0"/>
              <a:t>a performer in a play. </a:t>
            </a:r>
          </a:p>
        </p:txBody>
      </p:sp>
      <p:pic>
        <p:nvPicPr>
          <p:cNvPr id="1026" name="Picture 2" descr="Image result for broadway actor">
            <a:extLst>
              <a:ext uri="{FF2B5EF4-FFF2-40B4-BE49-F238E27FC236}">
                <a16:creationId xmlns:a16="http://schemas.microsoft.com/office/drawing/2014/main" id="{48E76B59-DC8C-4355-9598-8C35838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239"/>
            <a:ext cx="5332798" cy="30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oadway actor">
            <a:extLst>
              <a:ext uri="{FF2B5EF4-FFF2-40B4-BE49-F238E27FC236}">
                <a16:creationId xmlns:a16="http://schemas.microsoft.com/office/drawing/2014/main" id="{425507D4-76B4-4CB5-9B90-2903D9C6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45" y="3715317"/>
            <a:ext cx="5583155" cy="31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740"/>
            <a:ext cx="9144000" cy="162083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Apron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924" y="2581768"/>
            <a:ext cx="6172940" cy="3979492"/>
          </a:xfrm>
        </p:spPr>
        <p:txBody>
          <a:bodyPr>
            <a:noAutofit/>
          </a:bodyPr>
          <a:lstStyle/>
          <a:p>
            <a:r>
              <a:rPr lang="en-US" sz="5000" dirty="0"/>
              <a:t>any part of the stage that extends past the proscenium arch and into the audience or seating area. </a:t>
            </a:r>
          </a:p>
        </p:txBody>
      </p:sp>
      <p:pic>
        <p:nvPicPr>
          <p:cNvPr id="2050" name="Picture 2" descr="Image result for theatre apron">
            <a:extLst>
              <a:ext uri="{FF2B5EF4-FFF2-40B4-BE49-F238E27FC236}">
                <a16:creationId xmlns:a16="http://schemas.microsoft.com/office/drawing/2014/main" id="{41575A99-C43A-42AA-9114-DF3D7C79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82" y="230774"/>
            <a:ext cx="33718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atre apron">
            <a:extLst>
              <a:ext uri="{FF2B5EF4-FFF2-40B4-BE49-F238E27FC236}">
                <a16:creationId xmlns:a16="http://schemas.microsoft.com/office/drawing/2014/main" id="{B0759432-B39A-4CE1-A386-DA8CF9A6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7" y="3183018"/>
            <a:ext cx="4876800" cy="35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398" y="1"/>
            <a:ext cx="10120543" cy="166900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Backdrop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8878" y="1864312"/>
            <a:ext cx="4563122" cy="4003828"/>
          </a:xfrm>
        </p:spPr>
        <p:txBody>
          <a:bodyPr>
            <a:noAutofit/>
          </a:bodyPr>
          <a:lstStyle/>
          <a:p>
            <a:r>
              <a:rPr lang="en-US" sz="5000" dirty="0"/>
              <a:t>a large drapery of painted canvas that provides cover for upstage.</a:t>
            </a:r>
          </a:p>
        </p:txBody>
      </p:sp>
      <p:pic>
        <p:nvPicPr>
          <p:cNvPr id="3074" name="Picture 2" descr="Image result for theatre backdrop">
            <a:extLst>
              <a:ext uri="{FF2B5EF4-FFF2-40B4-BE49-F238E27FC236}">
                <a16:creationId xmlns:a16="http://schemas.microsoft.com/office/drawing/2014/main" id="{165554A0-EAC7-442E-9EEC-39498C62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8" y="1669003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75" y="598580"/>
            <a:ext cx="9144000" cy="1594204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Backstage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17" y="1959125"/>
            <a:ext cx="4402983" cy="4898875"/>
          </a:xfrm>
        </p:spPr>
        <p:txBody>
          <a:bodyPr>
            <a:noAutofit/>
          </a:bodyPr>
          <a:lstStyle/>
          <a:p>
            <a:r>
              <a:rPr lang="en-US" sz="5000" dirty="0"/>
              <a:t>the area behind and around the stage that is unseen by the audience. Also known as Wings or Offstage</a:t>
            </a:r>
          </a:p>
        </p:txBody>
      </p:sp>
      <p:pic>
        <p:nvPicPr>
          <p:cNvPr id="4098" name="Picture 2" descr="Image result for theatre backstage">
            <a:extLst>
              <a:ext uri="{FF2B5EF4-FFF2-40B4-BE49-F238E27FC236}">
                <a16:creationId xmlns:a16="http://schemas.microsoft.com/office/drawing/2014/main" id="{4FE0279B-DF03-4C64-9629-EB1701D4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97" y="2035667"/>
            <a:ext cx="7211286" cy="42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322" y="297402"/>
            <a:ext cx="5897732" cy="152318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Blacks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8" y="1944208"/>
            <a:ext cx="7939596" cy="4616389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clothing any backstage crew wears during show consisting of black from head to toe. Worn to make crew “invisible”. There are two types: Audition Blacks and Crew Blacks.</a:t>
            </a:r>
          </a:p>
        </p:txBody>
      </p:sp>
      <p:pic>
        <p:nvPicPr>
          <p:cNvPr id="5122" name="Picture 2" descr="Image result for theatre crew blacks">
            <a:extLst>
              <a:ext uri="{FF2B5EF4-FFF2-40B4-BE49-F238E27FC236}">
                <a16:creationId xmlns:a16="http://schemas.microsoft.com/office/drawing/2014/main" id="{A2ABB586-0953-4FFC-831E-00056CAA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47" y="297402"/>
            <a:ext cx="4105922" cy="41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425" y="187912"/>
            <a:ext cx="9144000" cy="1674103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Black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40073"/>
            <a:ext cx="6294268" cy="5030015"/>
          </a:xfrm>
        </p:spPr>
        <p:txBody>
          <a:bodyPr>
            <a:noAutofit/>
          </a:bodyPr>
          <a:lstStyle/>
          <a:p>
            <a:pPr lvl="0"/>
            <a:r>
              <a:rPr lang="en-US" sz="4500" dirty="0"/>
              <a:t>a simple indoor performance space with plain black walls and a level floor, typically designed to provide flexibility in the configuration of the stage and the audience seating.</a:t>
            </a:r>
          </a:p>
        </p:txBody>
      </p:sp>
      <p:pic>
        <p:nvPicPr>
          <p:cNvPr id="6146" name="Picture 2" descr="Image result for black box theater">
            <a:extLst>
              <a:ext uri="{FF2B5EF4-FFF2-40B4-BE49-F238E27FC236}">
                <a16:creationId xmlns:a16="http://schemas.microsoft.com/office/drawing/2014/main" id="{5BBC2DA5-79DC-4C63-B20C-4F97DF43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68" y="1862015"/>
            <a:ext cx="5743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6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15"/>
            <a:ext cx="9144000" cy="170073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Blackout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978" y="1733951"/>
            <a:ext cx="9144000" cy="934451"/>
          </a:xfrm>
        </p:spPr>
        <p:txBody>
          <a:bodyPr>
            <a:normAutofit/>
          </a:bodyPr>
          <a:lstStyle/>
          <a:p>
            <a:pPr lvl="0"/>
            <a:r>
              <a:rPr lang="en-US" sz="5000" dirty="0"/>
              <a:t>a sudden darkening of the stage.</a:t>
            </a:r>
          </a:p>
        </p:txBody>
      </p:sp>
      <p:pic>
        <p:nvPicPr>
          <p:cNvPr id="7170" name="Picture 2" descr="Image result for theatre blackout">
            <a:extLst>
              <a:ext uri="{FF2B5EF4-FFF2-40B4-BE49-F238E27FC236}">
                <a16:creationId xmlns:a16="http://schemas.microsoft.com/office/drawing/2014/main" id="{1E10A92D-BD21-4B9A-BC54-8B14D45E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7" y="2544562"/>
            <a:ext cx="7368466" cy="41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0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206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1</vt:lpstr>
      <vt:lpstr>Act</vt:lpstr>
      <vt:lpstr>Actor/Actress</vt:lpstr>
      <vt:lpstr>Apron</vt:lpstr>
      <vt:lpstr>Backdrop</vt:lpstr>
      <vt:lpstr>Backstage</vt:lpstr>
      <vt:lpstr>Blacks</vt:lpstr>
      <vt:lpstr>Black Box</vt:lpstr>
      <vt:lpstr>Blackout</vt:lpstr>
      <vt:lpstr>Blocking</vt:lpstr>
      <vt:lpstr>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4</cp:revision>
  <dcterms:created xsi:type="dcterms:W3CDTF">2019-07-17T17:28:36Z</dcterms:created>
  <dcterms:modified xsi:type="dcterms:W3CDTF">2020-03-30T18:24:06Z</dcterms:modified>
</cp:coreProperties>
</file>