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5" r:id="rId9"/>
    <p:sldId id="266" r:id="rId10"/>
    <p:sldId id="257"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D271B-E27E-47F3-BE8D-BE6510CA0EB1}" v="3" dt="2020-03-30T18:27:39.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48"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Hibler" userId="e4871ef2-6517-4943-8802-44b8069933e4" providerId="ADAL" clId="{875D271B-E27E-47F3-BE8D-BE6510CA0EB1}"/>
    <pc:docChg chg="custSel addSld delSld modSld">
      <pc:chgData name="Rachel Hibler" userId="e4871ef2-6517-4943-8802-44b8069933e4" providerId="ADAL" clId="{875D271B-E27E-47F3-BE8D-BE6510CA0EB1}" dt="2020-03-30T18:27:56.867" v="47" actId="20577"/>
      <pc:docMkLst>
        <pc:docMk/>
      </pc:docMkLst>
      <pc:sldChg chg="modSp">
        <pc:chgData name="Rachel Hibler" userId="e4871ef2-6517-4943-8802-44b8069933e4" providerId="ADAL" clId="{875D271B-E27E-47F3-BE8D-BE6510CA0EB1}" dt="2020-03-30T18:27:56.867" v="47" actId="20577"/>
        <pc:sldMkLst>
          <pc:docMk/>
          <pc:sldMk cId="1525464257" sldId="256"/>
        </pc:sldMkLst>
        <pc:spChg chg="mod">
          <ac:chgData name="Rachel Hibler" userId="e4871ef2-6517-4943-8802-44b8069933e4" providerId="ADAL" clId="{875D271B-E27E-47F3-BE8D-BE6510CA0EB1}" dt="2020-03-30T18:27:56.867" v="47" actId="20577"/>
          <ac:spMkLst>
            <pc:docMk/>
            <pc:sldMk cId="1525464257" sldId="256"/>
            <ac:spMk id="3" creationId="{D0FEAEBC-E51B-4829-A921-BACE1586A218}"/>
          </ac:spMkLst>
        </pc:spChg>
      </pc:sldChg>
      <pc:sldChg chg="add del">
        <pc:chgData name="Rachel Hibler" userId="e4871ef2-6517-4943-8802-44b8069933e4" providerId="ADAL" clId="{875D271B-E27E-47F3-BE8D-BE6510CA0EB1}" dt="2020-03-30T18:27:33.427" v="44"/>
        <pc:sldMkLst>
          <pc:docMk/>
          <pc:sldMk cId="902095113" sldId="257"/>
        </pc:sldMkLst>
      </pc:sldChg>
      <pc:sldChg chg="modSp">
        <pc:chgData name="Rachel Hibler" userId="e4871ef2-6517-4943-8802-44b8069933e4" providerId="ADAL" clId="{875D271B-E27E-47F3-BE8D-BE6510CA0EB1}" dt="2020-03-30T18:26:11.534" v="10" actId="20577"/>
        <pc:sldMkLst>
          <pc:docMk/>
          <pc:sldMk cId="3598208967" sldId="259"/>
        </pc:sldMkLst>
        <pc:spChg chg="mod">
          <ac:chgData name="Rachel Hibler" userId="e4871ef2-6517-4943-8802-44b8069933e4" providerId="ADAL" clId="{875D271B-E27E-47F3-BE8D-BE6510CA0EB1}" dt="2020-03-30T18:26:11.534" v="10" actId="20577"/>
          <ac:spMkLst>
            <pc:docMk/>
            <pc:sldMk cId="3598208967" sldId="259"/>
            <ac:spMk id="3" creationId="{D0FEAEBC-E51B-4829-A921-BACE1586A218}"/>
          </ac:spMkLst>
        </pc:spChg>
      </pc:sldChg>
      <pc:sldChg chg="del">
        <pc:chgData name="Rachel Hibler" userId="e4871ef2-6517-4943-8802-44b8069933e4" providerId="ADAL" clId="{875D271B-E27E-47F3-BE8D-BE6510CA0EB1}" dt="2020-03-30T18:26:20.389" v="11" actId="47"/>
        <pc:sldMkLst>
          <pc:docMk/>
          <pc:sldMk cId="247689462" sldId="262"/>
        </pc:sldMkLst>
      </pc:sldChg>
      <pc:sldChg chg="modSp">
        <pc:chgData name="Rachel Hibler" userId="e4871ef2-6517-4943-8802-44b8069933e4" providerId="ADAL" clId="{875D271B-E27E-47F3-BE8D-BE6510CA0EB1}" dt="2020-03-30T18:26:34.674" v="25" actId="14100"/>
        <pc:sldMkLst>
          <pc:docMk/>
          <pc:sldMk cId="2148905726" sldId="264"/>
        </pc:sldMkLst>
        <pc:spChg chg="mod">
          <ac:chgData name="Rachel Hibler" userId="e4871ef2-6517-4943-8802-44b8069933e4" providerId="ADAL" clId="{875D271B-E27E-47F3-BE8D-BE6510CA0EB1}" dt="2020-03-30T18:26:25.566" v="14" actId="20577"/>
          <ac:spMkLst>
            <pc:docMk/>
            <pc:sldMk cId="2148905726" sldId="264"/>
            <ac:spMk id="2" creationId="{77BCD25E-7515-483B-A328-911E982B523C}"/>
          </ac:spMkLst>
        </pc:spChg>
        <pc:spChg chg="mod">
          <ac:chgData name="Rachel Hibler" userId="e4871ef2-6517-4943-8802-44b8069933e4" providerId="ADAL" clId="{875D271B-E27E-47F3-BE8D-BE6510CA0EB1}" dt="2020-03-30T18:26:34.674" v="25" actId="14100"/>
          <ac:spMkLst>
            <pc:docMk/>
            <pc:sldMk cId="2148905726" sldId="264"/>
            <ac:spMk id="3" creationId="{D0FEAEBC-E51B-4829-A921-BACE1586A218}"/>
          </ac:spMkLst>
        </pc:spChg>
      </pc:sldChg>
      <pc:sldChg chg="modSp">
        <pc:chgData name="Rachel Hibler" userId="e4871ef2-6517-4943-8802-44b8069933e4" providerId="ADAL" clId="{875D271B-E27E-47F3-BE8D-BE6510CA0EB1}" dt="2020-03-30T18:27:10.450" v="43" actId="255"/>
        <pc:sldMkLst>
          <pc:docMk/>
          <pc:sldMk cId="3744029507" sldId="265"/>
        </pc:sldMkLst>
        <pc:spChg chg="mod">
          <ac:chgData name="Rachel Hibler" userId="e4871ef2-6517-4943-8802-44b8069933e4" providerId="ADAL" clId="{875D271B-E27E-47F3-BE8D-BE6510CA0EB1}" dt="2020-03-30T18:26:49.577" v="38" actId="14100"/>
          <ac:spMkLst>
            <pc:docMk/>
            <pc:sldMk cId="3744029507" sldId="265"/>
            <ac:spMk id="2" creationId="{77BCD25E-7515-483B-A328-911E982B523C}"/>
          </ac:spMkLst>
        </pc:spChg>
        <pc:spChg chg="mod">
          <ac:chgData name="Rachel Hibler" userId="e4871ef2-6517-4943-8802-44b8069933e4" providerId="ADAL" clId="{875D271B-E27E-47F3-BE8D-BE6510CA0EB1}" dt="2020-03-30T18:27:10.450" v="43" actId="255"/>
          <ac:spMkLst>
            <pc:docMk/>
            <pc:sldMk cId="3744029507" sldId="265"/>
            <ac:spMk id="3" creationId="{D0FEAEBC-E51B-4829-A921-BACE1586A218}"/>
          </ac:spMkLst>
        </pc:spChg>
      </pc:sldChg>
      <pc:sldChg chg="add">
        <pc:chgData name="Rachel Hibler" userId="e4871ef2-6517-4943-8802-44b8069933e4" providerId="ADAL" clId="{875D271B-E27E-47F3-BE8D-BE6510CA0EB1}" dt="2020-03-30T18:27:39.122" v="45"/>
        <pc:sldMkLst>
          <pc:docMk/>
          <pc:sldMk cId="2732951319"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C701-2CB3-492E-9000-141A90003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EECE0-4F9B-4A74-95B6-ECC57FD54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16D987-7CDB-445B-9C1F-2DCE6317C6C6}"/>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3A19BF38-634A-48FB-A633-C0A4FA8B2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30892-4937-4B68-86AC-0444A0224231}"/>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018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839D-EAF9-48E3-8A33-06824FB533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3F421-0C54-40E6-AF8D-406E698C9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63169-4C7C-4CB8-BCCC-411140B0775D}"/>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66FC0BBE-D11E-49B8-8556-FA31DB1FC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D7513-56F5-4A83-A1FB-73E2E21D11DF}"/>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215652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4E58F-0126-403D-8AF1-BE33CE21F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FCFA6-7EF6-461A-98DD-E18A961DE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D2EA0-B1E3-4957-8844-7BAA40DFB360}"/>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283D5280-280D-4E3B-992D-A296AF698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FE68-FC3E-46F8-B16F-B3B85D65C28F}"/>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45461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12A-1CBF-4297-80AB-4A7FEAF22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54E1A-4C05-45CD-8A1D-E4F108B20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60D86-ABF6-43EB-A720-609AD21BBABD}"/>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4D72CBC1-8769-4D78-B525-566088BB1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B1990-B43A-479B-984B-1AD0702C6312}"/>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5564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30FD-E1F6-4C13-8333-15DE110B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885E18-24D9-4E22-B850-609C26A4F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2DFAF-F42E-4CAB-9A75-A4D4ADF8FB8A}"/>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DFF6A5CA-9DBE-41CD-BA08-34124AB26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8C320-93CE-42FE-AF71-2338189C4AF9}"/>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1496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589D-34C9-47E3-83F9-50C7F3A11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63734-E15C-488C-8F0A-829CA6192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2BE15-4DF6-47C9-85E7-00213703E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679755-C8BA-4E30-A7AC-9A0C72E4A56D}"/>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6" name="Footer Placeholder 5">
            <a:extLst>
              <a:ext uri="{FF2B5EF4-FFF2-40B4-BE49-F238E27FC236}">
                <a16:creationId xmlns:a16="http://schemas.microsoft.com/office/drawing/2014/main" id="{1F78E7B0-DFC2-4D16-AA31-16D1BA9EB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D57B6-D637-4492-87C8-27278E06C851}"/>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214455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C044-C848-4456-8EA0-4F659901C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E46D10-5AE0-496A-B00F-1F04A8EC9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AF3D4-C92C-4D58-888D-0E3B1AD03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1F046-1458-4EE2-80E4-AF1A2D723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CEE47-859F-427C-99AD-1D787C166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DF059-62A4-43E0-932A-7EE97CEF4833}"/>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8" name="Footer Placeholder 7">
            <a:extLst>
              <a:ext uri="{FF2B5EF4-FFF2-40B4-BE49-F238E27FC236}">
                <a16:creationId xmlns:a16="http://schemas.microsoft.com/office/drawing/2014/main" id="{C858EB77-9AB4-4757-A100-51201E924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8D49C-C2C9-47EA-84C3-9A9462D22302}"/>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33118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9EEF-3B07-46E6-B78F-8A3A79DB7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6E28A3-9E52-45D3-9F69-C8D8FC39C148}"/>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4" name="Footer Placeholder 3">
            <a:extLst>
              <a:ext uri="{FF2B5EF4-FFF2-40B4-BE49-F238E27FC236}">
                <a16:creationId xmlns:a16="http://schemas.microsoft.com/office/drawing/2014/main" id="{7FEEF1CC-3C4F-4DA4-9280-313EB1D1D8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47EA9-3139-4E40-9923-C0A7DA2ED76F}"/>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18234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A2A0D-85DD-4155-A910-D3AFA5EBCC4B}"/>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3" name="Footer Placeholder 2">
            <a:extLst>
              <a:ext uri="{FF2B5EF4-FFF2-40B4-BE49-F238E27FC236}">
                <a16:creationId xmlns:a16="http://schemas.microsoft.com/office/drawing/2014/main" id="{6AE56580-FC09-4507-AD09-A30FD45355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1D68AA-702C-474D-ACCF-984FBE107634}"/>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242150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1039-49A9-401F-81E7-7B691815B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0E6D8-BDAC-48EF-9B75-1395EB86B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A6245-FD59-4669-AB35-DE918A41D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4BD2F-3E40-47E1-8E37-C87E001D71F4}"/>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6" name="Footer Placeholder 5">
            <a:extLst>
              <a:ext uri="{FF2B5EF4-FFF2-40B4-BE49-F238E27FC236}">
                <a16:creationId xmlns:a16="http://schemas.microsoft.com/office/drawing/2014/main" id="{CDF1BC48-759A-4733-9E7D-215E72B46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A89F4-F3B9-4B8E-ABAB-492BAA29B841}"/>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327753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B0E2-A835-4EC3-AD84-A07FE0A64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AC48E-E4B0-4578-A1B3-00050241E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1CE7F-E18A-4F3D-90BF-AD84DC609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9BB27-7E84-49EA-9180-73A794DEBC64}"/>
              </a:ext>
            </a:extLst>
          </p:cNvPr>
          <p:cNvSpPr>
            <a:spLocks noGrp="1"/>
          </p:cNvSpPr>
          <p:nvPr>
            <p:ph type="dt" sz="half" idx="10"/>
          </p:nvPr>
        </p:nvSpPr>
        <p:spPr/>
        <p:txBody>
          <a:bodyPr/>
          <a:lstStyle/>
          <a:p>
            <a:fld id="{CDDAB966-0E84-401E-8AE8-FF289327D953}" type="datetimeFigureOut">
              <a:rPr lang="en-US" smtClean="0"/>
              <a:t>3/30/2020</a:t>
            </a:fld>
            <a:endParaRPr lang="en-US"/>
          </a:p>
        </p:txBody>
      </p:sp>
      <p:sp>
        <p:nvSpPr>
          <p:cNvPr id="6" name="Footer Placeholder 5">
            <a:extLst>
              <a:ext uri="{FF2B5EF4-FFF2-40B4-BE49-F238E27FC236}">
                <a16:creationId xmlns:a16="http://schemas.microsoft.com/office/drawing/2014/main" id="{78FF1115-C35D-475F-91D0-D1A5EB00A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9B7DB-8F03-4E85-8059-643E580560A6}"/>
              </a:ext>
            </a:extLst>
          </p:cNvPr>
          <p:cNvSpPr>
            <a:spLocks noGrp="1"/>
          </p:cNvSpPr>
          <p:nvPr>
            <p:ph type="sldNum" sz="quarter" idx="12"/>
          </p:nvPr>
        </p:nvSpPr>
        <p:spPr/>
        <p:txBody>
          <a:bodyPr/>
          <a:lstStyle/>
          <a:p>
            <a:fld id="{F82C7095-2F6B-4247-A5D0-494DB685FA8F}" type="slidenum">
              <a:rPr lang="en-US" smtClean="0"/>
              <a:t>‹#›</a:t>
            </a:fld>
            <a:endParaRPr lang="en-US"/>
          </a:p>
        </p:txBody>
      </p:sp>
    </p:spTree>
    <p:extLst>
      <p:ext uri="{BB962C8B-B14F-4D97-AF65-F5344CB8AC3E}">
        <p14:creationId xmlns:p14="http://schemas.microsoft.com/office/powerpoint/2010/main" val="17267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D873D-B63A-4864-9EFE-71421C9EE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0F0C8F-C103-440A-A65F-01332BEA3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6CAC6-249C-4021-9A99-2DF0056FC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AB966-0E84-401E-8AE8-FF289327D953}" type="datetimeFigureOut">
              <a:rPr lang="en-US" smtClean="0"/>
              <a:t>3/30/2020</a:t>
            </a:fld>
            <a:endParaRPr lang="en-US"/>
          </a:p>
        </p:txBody>
      </p:sp>
      <p:sp>
        <p:nvSpPr>
          <p:cNvPr id="5" name="Footer Placeholder 4">
            <a:extLst>
              <a:ext uri="{FF2B5EF4-FFF2-40B4-BE49-F238E27FC236}">
                <a16:creationId xmlns:a16="http://schemas.microsoft.com/office/drawing/2014/main" id="{6BC15F17-EEE8-4098-904C-9C319A90F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529CC-1534-40C0-9D4E-C4231C24F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7095-2F6B-4247-A5D0-494DB685FA8F}" type="slidenum">
              <a:rPr lang="en-US" smtClean="0"/>
              <a:t>‹#›</a:t>
            </a:fld>
            <a:endParaRPr lang="en-US"/>
          </a:p>
        </p:txBody>
      </p:sp>
    </p:spTree>
    <p:extLst>
      <p:ext uri="{BB962C8B-B14F-4D97-AF65-F5344CB8AC3E}">
        <p14:creationId xmlns:p14="http://schemas.microsoft.com/office/powerpoint/2010/main" val="355992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524000" y="772319"/>
            <a:ext cx="9144000" cy="1655762"/>
          </a:xfrm>
        </p:spPr>
        <p:txBody>
          <a:bodyPr>
            <a:normAutofit fontScale="90000"/>
          </a:bodyPr>
          <a:lstStyle/>
          <a:p>
            <a:r>
              <a:rPr lang="en-US" sz="10000" dirty="0">
                <a:latin typeface="Broadway" panose="04040905080B02020502" pitchFamily="82" charset="0"/>
              </a:rPr>
              <a:t>Vocab Week 3</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p:txBody>
          <a:bodyPr>
            <a:normAutofit/>
          </a:bodyPr>
          <a:lstStyle/>
          <a:p>
            <a:r>
              <a:rPr lang="en-US" sz="5000" dirty="0"/>
              <a:t>C-E</a:t>
            </a:r>
          </a:p>
        </p:txBody>
      </p:sp>
    </p:spTree>
    <p:extLst>
      <p:ext uri="{BB962C8B-B14F-4D97-AF65-F5344CB8AC3E}">
        <p14:creationId xmlns:p14="http://schemas.microsoft.com/office/powerpoint/2010/main" val="152546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901083" y="187912"/>
            <a:ext cx="10389833" cy="1682981"/>
          </a:xfrm>
        </p:spPr>
        <p:txBody>
          <a:bodyPr>
            <a:normAutofit fontScale="90000"/>
          </a:bodyPr>
          <a:lstStyle/>
          <a:p>
            <a:r>
              <a:rPr lang="en-US" sz="10000" dirty="0">
                <a:latin typeface="Broadway" panose="04040905080B02020502" pitchFamily="82" charset="0"/>
              </a:rPr>
              <a:t>Dress Rehearsal</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520824" y="1958597"/>
            <a:ext cx="5746812" cy="4051586"/>
          </a:xfrm>
        </p:spPr>
        <p:txBody>
          <a:bodyPr>
            <a:noAutofit/>
          </a:bodyPr>
          <a:lstStyle/>
          <a:p>
            <a:pPr lvl="0"/>
            <a:r>
              <a:rPr lang="en-US" sz="5000" dirty="0"/>
              <a:t>final rehearsal in which all visual elements of production, including costumes, are used. </a:t>
            </a:r>
          </a:p>
        </p:txBody>
      </p:sp>
      <p:pic>
        <p:nvPicPr>
          <p:cNvPr id="1026" name="Picture 2" descr="Image result for dress rehearsal">
            <a:extLst>
              <a:ext uri="{FF2B5EF4-FFF2-40B4-BE49-F238E27FC236}">
                <a16:creationId xmlns:a16="http://schemas.microsoft.com/office/drawing/2014/main" id="{5191948D-1159-4777-89D9-CF4A2E701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261" y="1870893"/>
            <a:ext cx="4170655" cy="486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0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392097" y="71022"/>
            <a:ext cx="11407806" cy="3039446"/>
          </a:xfrm>
        </p:spPr>
        <p:txBody>
          <a:bodyPr>
            <a:noAutofit/>
          </a:bodyPr>
          <a:lstStyle/>
          <a:p>
            <a:r>
              <a:rPr lang="en-US" sz="10000" dirty="0">
                <a:latin typeface="Broadway" panose="04040905080B02020502" pitchFamily="82" charset="0"/>
              </a:rPr>
              <a:t>Emotional Memory</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5308478" y="3134804"/>
            <a:ext cx="6732233" cy="3249229"/>
          </a:xfrm>
        </p:spPr>
        <p:txBody>
          <a:bodyPr>
            <a:noAutofit/>
          </a:bodyPr>
          <a:lstStyle/>
          <a:p>
            <a:pPr lvl="0"/>
            <a:r>
              <a:rPr lang="en-US" sz="5000" dirty="0"/>
              <a:t>the technique of calling on your own memories to understand a character’s emotions.</a:t>
            </a:r>
          </a:p>
        </p:txBody>
      </p:sp>
      <p:pic>
        <p:nvPicPr>
          <p:cNvPr id="2050" name="Picture 2" descr="Image result for emotional memory">
            <a:extLst>
              <a:ext uri="{FF2B5EF4-FFF2-40B4-BE49-F238E27FC236}">
                <a16:creationId xmlns:a16="http://schemas.microsoft.com/office/drawing/2014/main" id="{13096F30-2F6A-4E5C-8A7E-3DF1EE050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9" y="3110468"/>
            <a:ext cx="5157189" cy="364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5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399495" y="355107"/>
            <a:ext cx="11336785" cy="3154856"/>
          </a:xfrm>
        </p:spPr>
        <p:txBody>
          <a:bodyPr>
            <a:noAutofit/>
          </a:bodyPr>
          <a:lstStyle/>
          <a:p>
            <a:r>
              <a:rPr lang="en-US" sz="10000" dirty="0">
                <a:latin typeface="Broadway" panose="04040905080B02020502" pitchFamily="82" charset="0"/>
              </a:rPr>
              <a:t>Cue-to-Cue Rehearsal</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000218" y="3509963"/>
            <a:ext cx="7362548" cy="2727741"/>
          </a:xfrm>
        </p:spPr>
        <p:txBody>
          <a:bodyPr>
            <a:noAutofit/>
          </a:bodyPr>
          <a:lstStyle/>
          <a:p>
            <a:pPr lvl="0"/>
            <a:r>
              <a:rPr lang="en-US" sz="5000" dirty="0"/>
              <a:t>rehearsal when the sound and lights are run with certain parts of scenes within the production.</a:t>
            </a:r>
          </a:p>
        </p:txBody>
      </p:sp>
      <p:pic>
        <p:nvPicPr>
          <p:cNvPr id="2050" name="Picture 2" descr="Image result for theatre cue">
            <a:extLst>
              <a:ext uri="{FF2B5EF4-FFF2-40B4-BE49-F238E27FC236}">
                <a16:creationId xmlns:a16="http://schemas.microsoft.com/office/drawing/2014/main" id="{7DF03EEE-7075-4329-8E7C-7315EBD94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540" y="3773010"/>
            <a:ext cx="3251957" cy="23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8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30206" y="100206"/>
            <a:ext cx="9144000" cy="1539120"/>
          </a:xfrm>
        </p:spPr>
        <p:txBody>
          <a:bodyPr>
            <a:normAutofit/>
          </a:bodyPr>
          <a:lstStyle/>
          <a:p>
            <a:r>
              <a:rPr lang="en-US" sz="10000" dirty="0">
                <a:latin typeface="Broadway" panose="04040905080B02020502" pitchFamily="82" charset="0"/>
              </a:rPr>
              <a:t>Curtain Call</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30206" y="1870520"/>
            <a:ext cx="11585359" cy="1636534"/>
          </a:xfrm>
        </p:spPr>
        <p:txBody>
          <a:bodyPr>
            <a:noAutofit/>
          </a:bodyPr>
          <a:lstStyle/>
          <a:p>
            <a:r>
              <a:rPr lang="en-US" sz="5000" dirty="0"/>
              <a:t>at the end of the play when the performers acknowledge the audience’s applause and bow.</a:t>
            </a:r>
          </a:p>
        </p:txBody>
      </p:sp>
      <p:pic>
        <p:nvPicPr>
          <p:cNvPr id="3074" name="Picture 2" descr="Image result for theatre bow">
            <a:extLst>
              <a:ext uri="{FF2B5EF4-FFF2-40B4-BE49-F238E27FC236}">
                <a16:creationId xmlns:a16="http://schemas.microsoft.com/office/drawing/2014/main" id="{4F94DE6E-C9E4-4E1A-BF09-97813126D9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338"/>
          <a:stretch/>
        </p:blipFill>
        <p:spPr bwMode="auto">
          <a:xfrm>
            <a:off x="285565" y="4169213"/>
            <a:ext cx="11430000" cy="258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914400" y="292963"/>
            <a:ext cx="10363200" cy="1476977"/>
          </a:xfrm>
        </p:spPr>
        <p:txBody>
          <a:bodyPr>
            <a:normAutofit fontScale="90000"/>
          </a:bodyPr>
          <a:lstStyle/>
          <a:p>
            <a:r>
              <a:rPr lang="en-US" sz="10000" dirty="0">
                <a:latin typeface="Broadway" panose="04040905080B02020502" pitchFamily="82" charset="0"/>
              </a:rPr>
              <a:t>Cyclorama (</a:t>
            </a:r>
            <a:r>
              <a:rPr lang="en-US" sz="10000" dirty="0" err="1">
                <a:latin typeface="Broadway" panose="04040905080B02020502" pitchFamily="82" charset="0"/>
              </a:rPr>
              <a:t>cyc</a:t>
            </a:r>
            <a:r>
              <a:rPr lang="en-US" sz="10000" dirty="0">
                <a:latin typeface="Broadway" panose="04040905080B02020502" pitchFamily="82" charset="0"/>
              </a:rPr>
              <a:t>)</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115411" y="1937475"/>
            <a:ext cx="6714475" cy="4747410"/>
          </a:xfrm>
        </p:spPr>
        <p:txBody>
          <a:bodyPr>
            <a:noAutofit/>
          </a:bodyPr>
          <a:lstStyle/>
          <a:p>
            <a:r>
              <a:rPr lang="en-US" sz="5000" dirty="0"/>
              <a:t>background device employed to cover the back of the stage and used with special lighting to create the illusion of sky, open space, or great distance.</a:t>
            </a:r>
          </a:p>
        </p:txBody>
      </p:sp>
      <p:pic>
        <p:nvPicPr>
          <p:cNvPr id="4098" name="Picture 2" descr="Image result for cyclorama">
            <a:extLst>
              <a:ext uri="{FF2B5EF4-FFF2-40B4-BE49-F238E27FC236}">
                <a16:creationId xmlns:a16="http://schemas.microsoft.com/office/drawing/2014/main" id="{F60ECD14-E016-4CD4-99CF-3A0AD18DC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15"/>
          <a:stretch/>
        </p:blipFill>
        <p:spPr bwMode="auto">
          <a:xfrm>
            <a:off x="6945297" y="1937475"/>
            <a:ext cx="5246703" cy="336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0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523999" y="73648"/>
            <a:ext cx="9144000" cy="1530243"/>
          </a:xfrm>
        </p:spPr>
        <p:txBody>
          <a:bodyPr>
            <a:normAutofit/>
          </a:bodyPr>
          <a:lstStyle/>
          <a:p>
            <a:r>
              <a:rPr lang="en-US" sz="10000" dirty="0">
                <a:latin typeface="Broadway" panose="04040905080B02020502" pitchFamily="82" charset="0"/>
              </a:rPr>
              <a:t>Design</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781235" y="1414096"/>
            <a:ext cx="10451977" cy="2266102"/>
          </a:xfrm>
        </p:spPr>
        <p:txBody>
          <a:bodyPr>
            <a:noAutofit/>
          </a:bodyPr>
          <a:lstStyle/>
          <a:p>
            <a:r>
              <a:rPr lang="en-US" sz="5000" dirty="0"/>
              <a:t>the creative process of developing and executing the look of a show such as costuming, set, and lights.</a:t>
            </a:r>
          </a:p>
        </p:txBody>
      </p:sp>
      <p:pic>
        <p:nvPicPr>
          <p:cNvPr id="5122" name="Picture 2" descr="Image result for theatre lighting design">
            <a:extLst>
              <a:ext uri="{FF2B5EF4-FFF2-40B4-BE49-F238E27FC236}">
                <a16:creationId xmlns:a16="http://schemas.microsoft.com/office/drawing/2014/main" id="{4F91D6CB-1825-45E4-96A3-80D4E8E42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96" y="4110362"/>
            <a:ext cx="3915885" cy="26739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heatre costume design">
            <a:extLst>
              <a:ext uri="{FF2B5EF4-FFF2-40B4-BE49-F238E27FC236}">
                <a16:creationId xmlns:a16="http://schemas.microsoft.com/office/drawing/2014/main" id="{FA9C2023-BC71-406E-9933-416F46FD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104" y="3606550"/>
            <a:ext cx="4710112" cy="317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352148" y="79898"/>
            <a:ext cx="6696722" cy="1663408"/>
          </a:xfrm>
        </p:spPr>
        <p:txBody>
          <a:bodyPr>
            <a:normAutofit/>
          </a:bodyPr>
          <a:lstStyle/>
          <a:p>
            <a:r>
              <a:rPr lang="en-US" sz="10000" dirty="0">
                <a:latin typeface="Broadway" panose="04040905080B02020502" pitchFamily="82" charset="0"/>
              </a:rPr>
              <a:t>Director</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62144" y="1586807"/>
            <a:ext cx="8700117" cy="4885014"/>
          </a:xfrm>
        </p:spPr>
        <p:txBody>
          <a:bodyPr>
            <a:noAutofit/>
          </a:bodyPr>
          <a:lstStyle/>
          <a:p>
            <a:pPr lvl="0"/>
            <a:r>
              <a:rPr lang="en-US" sz="5000" dirty="0"/>
              <a:t>the major interpretive figure, the artistic visionary whose job it is to bring to life the playwright’s script. The director’s primary objective is to provide artistic meaning to the theatre experience.  (God)</a:t>
            </a:r>
          </a:p>
        </p:txBody>
      </p:sp>
      <p:pic>
        <p:nvPicPr>
          <p:cNvPr id="7170" name="Picture 2" descr="Image result for theatre director">
            <a:extLst>
              <a:ext uri="{FF2B5EF4-FFF2-40B4-BE49-F238E27FC236}">
                <a16:creationId xmlns:a16="http://schemas.microsoft.com/office/drawing/2014/main" id="{3483D208-9CA3-4D1C-9D3C-16909E64E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998" y="534294"/>
            <a:ext cx="32385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heatre director">
            <a:extLst>
              <a:ext uri="{FF2B5EF4-FFF2-40B4-BE49-F238E27FC236}">
                <a16:creationId xmlns:a16="http://schemas.microsoft.com/office/drawing/2014/main" id="{06C9F072-2D1D-409A-9FA9-D08DA3847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510" y="3754236"/>
            <a:ext cx="3867490" cy="257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6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1461856" y="204186"/>
            <a:ext cx="9144000" cy="1663408"/>
          </a:xfrm>
        </p:spPr>
        <p:txBody>
          <a:bodyPr>
            <a:normAutofit/>
          </a:bodyPr>
          <a:lstStyle/>
          <a:p>
            <a:r>
              <a:rPr lang="en-US" sz="10000" dirty="0">
                <a:latin typeface="Broadway" panose="04040905080B02020502" pitchFamily="82" charset="0"/>
              </a:rPr>
              <a:t>Down/Up</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298881" y="1719972"/>
            <a:ext cx="5658574" cy="4574296"/>
          </a:xfrm>
        </p:spPr>
        <p:txBody>
          <a:bodyPr>
            <a:noAutofit/>
          </a:bodyPr>
          <a:lstStyle/>
          <a:p>
            <a:pPr lvl="0"/>
            <a:r>
              <a:rPr lang="en-US" sz="5000" dirty="0"/>
              <a:t>words used to indicate the stopping/starting of a cue or indicate a direction</a:t>
            </a:r>
          </a:p>
        </p:txBody>
      </p:sp>
      <p:pic>
        <p:nvPicPr>
          <p:cNvPr id="8194" name="Picture 2" descr="Image result for lights down">
            <a:extLst>
              <a:ext uri="{FF2B5EF4-FFF2-40B4-BE49-F238E27FC236}">
                <a16:creationId xmlns:a16="http://schemas.microsoft.com/office/drawing/2014/main" id="{9EC36F74-FA1D-4206-AAC8-0B2B7FACD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409" y="1924150"/>
            <a:ext cx="4370118" cy="437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0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0" y="346229"/>
            <a:ext cx="12191999" cy="1610142"/>
          </a:xfrm>
        </p:spPr>
        <p:txBody>
          <a:bodyPr>
            <a:normAutofit fontScale="90000"/>
          </a:bodyPr>
          <a:lstStyle/>
          <a:p>
            <a:r>
              <a:rPr lang="en-US" sz="10000" dirty="0">
                <a:latin typeface="Broadway" panose="04040905080B02020502" pitchFamily="82" charset="0"/>
              </a:rPr>
              <a:t>Downstage/Upstage</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716132" y="2119467"/>
            <a:ext cx="4983332" cy="3659896"/>
          </a:xfrm>
        </p:spPr>
        <p:txBody>
          <a:bodyPr>
            <a:noAutofit/>
          </a:bodyPr>
          <a:lstStyle/>
          <a:p>
            <a:pPr lvl="0"/>
            <a:r>
              <a:rPr lang="en-US" sz="4500" dirty="0"/>
              <a:t>the part of the stage closest to the audience as you face the audience and the part of the stage closest to the backwall.</a:t>
            </a:r>
          </a:p>
        </p:txBody>
      </p:sp>
      <p:pic>
        <p:nvPicPr>
          <p:cNvPr id="9218" name="Picture 2" descr="Image result for actor on stage">
            <a:extLst>
              <a:ext uri="{FF2B5EF4-FFF2-40B4-BE49-F238E27FC236}">
                <a16:creationId xmlns:a16="http://schemas.microsoft.com/office/drawing/2014/main" id="{8836729E-EB0E-448E-836A-23616D61F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73" y="2119467"/>
            <a:ext cx="6068118" cy="446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2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25E-7515-483B-A328-911E982B523C}"/>
              </a:ext>
            </a:extLst>
          </p:cNvPr>
          <p:cNvSpPr>
            <a:spLocks noGrp="1"/>
          </p:cNvSpPr>
          <p:nvPr>
            <p:ph type="ctrTitle"/>
          </p:nvPr>
        </p:nvSpPr>
        <p:spPr>
          <a:xfrm>
            <a:off x="816745" y="533631"/>
            <a:ext cx="10558509" cy="1523183"/>
          </a:xfrm>
        </p:spPr>
        <p:txBody>
          <a:bodyPr>
            <a:normAutofit/>
          </a:bodyPr>
          <a:lstStyle/>
          <a:p>
            <a:r>
              <a:rPr lang="en-US" sz="10000" dirty="0">
                <a:latin typeface="Broadway" panose="04040905080B02020502" pitchFamily="82" charset="0"/>
              </a:rPr>
              <a:t>Dressing Room</a:t>
            </a:r>
          </a:p>
        </p:txBody>
      </p:sp>
      <p:sp>
        <p:nvSpPr>
          <p:cNvPr id="3" name="Subtitle 2">
            <a:extLst>
              <a:ext uri="{FF2B5EF4-FFF2-40B4-BE49-F238E27FC236}">
                <a16:creationId xmlns:a16="http://schemas.microsoft.com/office/drawing/2014/main" id="{D0FEAEBC-E51B-4829-A921-BACE1586A218}"/>
              </a:ext>
            </a:extLst>
          </p:cNvPr>
          <p:cNvSpPr>
            <a:spLocks noGrp="1"/>
          </p:cNvSpPr>
          <p:nvPr>
            <p:ph type="subTitle" idx="1"/>
          </p:nvPr>
        </p:nvSpPr>
        <p:spPr>
          <a:xfrm>
            <a:off x="565210" y="2197734"/>
            <a:ext cx="5604771" cy="4211944"/>
          </a:xfrm>
        </p:spPr>
        <p:txBody>
          <a:bodyPr>
            <a:noAutofit/>
          </a:bodyPr>
          <a:lstStyle/>
          <a:p>
            <a:pPr lvl="0"/>
            <a:r>
              <a:rPr lang="en-US" sz="5000" dirty="0"/>
              <a:t>a space for performers to hang costumes, put on makeup, and otherwise prepare for their show</a:t>
            </a:r>
          </a:p>
        </p:txBody>
      </p:sp>
      <p:pic>
        <p:nvPicPr>
          <p:cNvPr id="10242" name="Picture 2" descr="Image result for theatre dressing room">
            <a:extLst>
              <a:ext uri="{FF2B5EF4-FFF2-40B4-BE49-F238E27FC236}">
                <a16:creationId xmlns:a16="http://schemas.microsoft.com/office/drawing/2014/main" id="{B08D01EF-3BC1-47C7-970D-1556329E9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353" y="2344104"/>
            <a:ext cx="5575237" cy="373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08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234</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Broadway</vt:lpstr>
      <vt:lpstr>Calibri</vt:lpstr>
      <vt:lpstr>Calibri Light</vt:lpstr>
      <vt:lpstr>Office Theme</vt:lpstr>
      <vt:lpstr>Vocab Week 3</vt:lpstr>
      <vt:lpstr>Cue-to-Cue Rehearsal</vt:lpstr>
      <vt:lpstr>Curtain Call</vt:lpstr>
      <vt:lpstr>Cyclorama (cyc)</vt:lpstr>
      <vt:lpstr>Design</vt:lpstr>
      <vt:lpstr>Director</vt:lpstr>
      <vt:lpstr>Down/Up</vt:lpstr>
      <vt:lpstr>Downstage/Upstage</vt:lpstr>
      <vt:lpstr>Dressing Room</vt:lpstr>
      <vt:lpstr>Dress Rehearsal</vt:lpstr>
      <vt:lpstr>Emotional Memory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 Week 1</dc:title>
  <dc:creator>Rachel Hibler</dc:creator>
  <cp:lastModifiedBy>Rachel Hibler</cp:lastModifiedBy>
  <cp:revision>6</cp:revision>
  <dcterms:created xsi:type="dcterms:W3CDTF">2019-07-17T17:28:36Z</dcterms:created>
  <dcterms:modified xsi:type="dcterms:W3CDTF">2020-03-30T18:27:59Z</dcterms:modified>
</cp:coreProperties>
</file>